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5" r:id="rId3"/>
    <p:sldId id="313" r:id="rId4"/>
    <p:sldId id="314" r:id="rId5"/>
    <p:sldId id="335" r:id="rId6"/>
    <p:sldId id="336" r:id="rId7"/>
    <p:sldId id="316" r:id="rId8"/>
    <p:sldId id="317" r:id="rId9"/>
    <p:sldId id="318" r:id="rId10"/>
    <p:sldId id="319" r:id="rId11"/>
    <p:sldId id="320" r:id="rId12"/>
    <p:sldId id="322" r:id="rId13"/>
    <p:sldId id="338" r:id="rId14"/>
    <p:sldId id="321" r:id="rId15"/>
    <p:sldId id="343" r:id="rId16"/>
    <p:sldId id="337" r:id="rId17"/>
    <p:sldId id="328" r:id="rId18"/>
    <p:sldId id="339" r:id="rId19"/>
    <p:sldId id="340" r:id="rId20"/>
    <p:sldId id="341" r:id="rId21"/>
    <p:sldId id="342" r:id="rId22"/>
    <p:sldId id="344" r:id="rId23"/>
    <p:sldId id="345" r:id="rId24"/>
    <p:sldId id="332" r:id="rId25"/>
    <p:sldId id="333" r:id="rId26"/>
    <p:sldId id="33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847"/>
    <a:srgbClr val="5C126B"/>
    <a:srgbClr val="984378"/>
    <a:srgbClr val="C77FAC"/>
    <a:srgbClr val="22304B"/>
    <a:srgbClr val="0E2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5" autoAdjust="0"/>
    <p:restoredTop sz="86858" autoAdjust="0"/>
  </p:normalViewPr>
  <p:slideViewPr>
    <p:cSldViewPr snapToGrid="0">
      <p:cViewPr varScale="1">
        <p:scale>
          <a:sx n="59" d="100"/>
          <a:sy n="59" d="100"/>
        </p:scale>
        <p:origin x="1080" y="48"/>
      </p:cViewPr>
      <p:guideLst/>
    </p:cSldViewPr>
  </p:slideViewPr>
  <p:outlineViewPr>
    <p:cViewPr>
      <p:scale>
        <a:sx n="33" d="100"/>
        <a:sy n="33" d="100"/>
      </p:scale>
      <p:origin x="0" y="-119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EE64E-9A2D-4D02-BD46-DFCFC74B5EE4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3604F-F5C7-412C-AE28-FF961BD9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各位老师，早上好！</a:t>
            </a:r>
            <a:endParaRPr lang="en-US" altLang="zh-CN" dirty="0" smtClean="0"/>
          </a:p>
          <a:p>
            <a:r>
              <a:rPr lang="zh-CN" altLang="en-US" dirty="0" smtClean="0"/>
              <a:t>我是赵泽坤，我的指导老师是杨巨峰老师，这是我的本科毕设题目 ：一种挥手识别系统的设计与实现。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简单的形态学处理，合成</a:t>
            </a:r>
            <a:endParaRPr lang="en-US" altLang="zh-CN" dirty="0" smtClean="0"/>
          </a:p>
          <a:p>
            <a:r>
              <a:rPr lang="zh-CN" altLang="en-US" dirty="0" smtClean="0"/>
              <a:t>八向种子生长得到区域面积，统计，进行筛选。可以去除掉难以识别的，不可以误判。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9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基本的基于曲率的方法，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轮廓曲率和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相结合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误判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多点重合。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还需确定掌心点位置，需要很好的手部分割和新的方法。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8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凸包缺陷区域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起始点，结束点，距离凸包最远点，最远点到凸包的距离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在基于曲率的方法的基础上，利用几何结构进行筛选。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类似于背景更新的方法，不能太过于复杂，否则，无法做到实时性。</a:t>
            </a:r>
            <a:endParaRPr lang="en-US" altLang="zh-CN" dirty="0" smtClean="0"/>
          </a:p>
          <a:p>
            <a:r>
              <a:rPr lang="zh-CN" altLang="en-US" dirty="0" smtClean="0"/>
              <a:t>判定方法多种：当静止时，白色区域逐渐减小。</a:t>
            </a:r>
            <a:endParaRPr lang="en-US" altLang="zh-CN" dirty="0" smtClean="0"/>
          </a:p>
          <a:p>
            <a:r>
              <a:rPr lang="zh-CN" altLang="en-US" dirty="0" smtClean="0"/>
              <a:t>采用经过手部经过白色区域中点的次数来判断。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47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不同肤色的人的分割效果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1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不同方法在数据集上实验的结果。和实际环境中的效果。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大量的测试，对错误进行分类统计，有些错误同时发生。但区域判定准确，依然可以检测到挥手动作。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指尖检测，稳定，高效，但距离限制在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米内。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0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多组实验进行统计分析。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59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多组实验进行统计分析。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5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我的毕设答辩由这三部分展开。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挥手动作在生活中被大量使用，一个理想的挥手识别系统，应该满足多样化的场景需求，实时的处理速度和一定的灵活性。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3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13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针对肤色分割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传统方法中的基于</a:t>
            </a:r>
            <a:r>
              <a:rPr lang="zh-CN" altLang="en-US" b="1" dirty="0" smtClean="0"/>
              <a:t>不同色彩空间的肤色颜色的聚类特性</a:t>
            </a:r>
            <a:r>
              <a:rPr lang="zh-CN" altLang="en-US" dirty="0" smtClean="0"/>
              <a:t>，使得直接进行阈值分割可以得到还不错的肤色分割效果，因此被被普遍使用。</a:t>
            </a:r>
            <a:endParaRPr lang="en-US" altLang="zh-CN" dirty="0" smtClean="0"/>
          </a:p>
          <a:p>
            <a:r>
              <a:rPr lang="zh-CN" altLang="en-US" dirty="0" smtClean="0"/>
              <a:t>然而，对于不同肤色和环境下，肤色颜色变化明显，传统方法不仅会大大增加对一些</a:t>
            </a:r>
            <a:r>
              <a:rPr lang="zh-CN" altLang="en-US" b="1" dirty="0" smtClean="0"/>
              <a:t>肤色相近颜色的误判率</a:t>
            </a:r>
            <a:r>
              <a:rPr lang="zh-CN" altLang="en-US" dirty="0" smtClean="0"/>
              <a:t>，而且甚至</a:t>
            </a:r>
            <a:r>
              <a:rPr lang="zh-CN" altLang="en-US" b="1" dirty="0" smtClean="0"/>
              <a:t>无法检测出真实肤色部分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人手检测：</a:t>
            </a:r>
            <a:r>
              <a:rPr lang="zh-CN" altLang="en-US" i="1" u="sng" dirty="0" smtClean="0"/>
              <a:t>轮廓，肤色，模板匹配  </a:t>
            </a:r>
            <a:r>
              <a:rPr lang="zh-CN" altLang="en-US" dirty="0" smtClean="0"/>
              <a:t>等； </a:t>
            </a:r>
            <a:r>
              <a:rPr lang="zh-CN" altLang="en-US" b="1" dirty="0" smtClean="0"/>
              <a:t>非刚体特性，随机的姿态，</a:t>
            </a:r>
            <a:endParaRPr lang="en-US" altLang="zh-CN" b="1" dirty="0" smtClean="0"/>
          </a:p>
          <a:p>
            <a:r>
              <a:rPr lang="zh-CN" altLang="en-US" dirty="0" smtClean="0"/>
              <a:t>由于当前正面人脸检测算法已经相当成熟，且人脸与人手存在颜色，空间等多种相互关系。基于人脸检测结果，对阈值进行自适应调节，并且通过空间关系进行预判，应该可以有效的提高手部的检测效率。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2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由于在检测过程中存在</a:t>
            </a:r>
            <a:r>
              <a:rPr lang="zh-CN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强光或佩戴物遮挡</a:t>
            </a:r>
            <a:r>
              <a:rPr lang="en-US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等不利条件，检测结果可能被割裂</a:t>
            </a:r>
            <a:r>
              <a:rPr lang="zh-CN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成为多个区域</a:t>
            </a:r>
            <a:r>
              <a:rPr lang="zh-CN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需要一种快速，有效的分割方法，</a:t>
            </a:r>
            <a:r>
              <a:rPr lang="en-US" altLang="zh-CN" b="1" dirty="0" err="1" smtClean="0"/>
              <a:t>grabcut</a:t>
            </a:r>
            <a:r>
              <a:rPr lang="en-US" altLang="zh-CN" b="1" baseline="0" dirty="0" smtClean="0"/>
              <a:t> </a:t>
            </a:r>
            <a:r>
              <a:rPr lang="zh-CN" altLang="en-US" b="1" baseline="0" dirty="0" smtClean="0"/>
              <a:t>太慢</a:t>
            </a:r>
            <a:r>
              <a:rPr lang="zh-CN" altLang="en-US" baseline="0" dirty="0" smtClean="0"/>
              <a:t>，</a:t>
            </a:r>
            <a:r>
              <a:rPr lang="zh-CN" altLang="en-US" b="1" baseline="0" dirty="0" smtClean="0"/>
              <a:t>分水岭</a:t>
            </a:r>
            <a:r>
              <a:rPr lang="en-US" altLang="zh-CN" b="1" baseline="0" dirty="0" smtClean="0"/>
              <a:t>-</a:t>
            </a:r>
            <a:r>
              <a:rPr lang="zh-CN" altLang="en-US" b="1" baseline="0" dirty="0" smtClean="0"/>
              <a:t> 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过分割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模糊滤波处理，没有细节，没有手指。通过标记改变现状。通过上一步分割结果得到，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中值滤波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开运算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（腐蚀，膨胀），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用来消除噪音、在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纤细处分离不同区域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平滑较大区域的边界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的同时并不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明显改变其面积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6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996240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52551"/>
          </a:xfrm>
          <a:solidFill>
            <a:srgbClr val="984378"/>
          </a:solidFill>
        </p:spPr>
        <p:txBody>
          <a:bodyPr anchor="ctr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021306" y="1924395"/>
            <a:ext cx="4836694" cy="452518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37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373979" cy="669129"/>
          </a:xfrm>
          <a:noFill/>
        </p:spPr>
        <p:txBody>
          <a:bodyPr/>
          <a:lstStyle>
            <a:lvl1pPr>
              <a:defRPr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789710"/>
            <a:ext cx="8516471" cy="538725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Line 1"/>
          <p:cNvSpPr>
            <a:spLocks noChangeShapeType="1"/>
          </p:cNvSpPr>
          <p:nvPr userDrawn="1"/>
        </p:nvSpPr>
        <p:spPr bwMode="auto">
          <a:xfrm>
            <a:off x="0" y="676026"/>
            <a:ext cx="9144000" cy="0"/>
          </a:xfrm>
          <a:prstGeom prst="line">
            <a:avLst/>
          </a:prstGeom>
          <a:noFill/>
          <a:ln w="38160">
            <a:solidFill>
              <a:srgbClr val="5C126B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GB">
              <a:latin typeface="Arial" charset="0"/>
              <a:ea typeface="SimSun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t="9243" r="5532" b="6547"/>
          <a:stretch/>
        </p:blipFill>
        <p:spPr>
          <a:xfrm>
            <a:off x="8373979" y="0"/>
            <a:ext cx="770021" cy="6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033657" y="6580997"/>
            <a:ext cx="1110343" cy="277002"/>
          </a:xfrm>
          <a:prstGeom prst="rect">
            <a:avLst/>
          </a:prstGeom>
          <a:solidFill>
            <a:srgbClr val="5A2847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8383977" cy="890648"/>
          </a:xfrm>
          <a:prstGeom prst="rect">
            <a:avLst/>
          </a:prstGeom>
          <a:solidFill>
            <a:srgbClr val="984378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835" y="991590"/>
            <a:ext cx="8516471" cy="518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t="5872" r="18878" b="12174"/>
          <a:stretch/>
        </p:blipFill>
        <p:spPr>
          <a:xfrm>
            <a:off x="9316351" y="1"/>
            <a:ext cx="239865" cy="27699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35657" y="6581000"/>
            <a:ext cx="7097998" cy="276999"/>
          </a:xfrm>
          <a:prstGeom prst="rect">
            <a:avLst/>
          </a:prstGeom>
          <a:solidFill>
            <a:srgbClr val="5C126B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</a:rPr>
              <a:t>视觉显著性物体检测与分割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" y="6581002"/>
            <a:ext cx="935655" cy="276999"/>
          </a:xfrm>
          <a:prstGeom prst="rect">
            <a:avLst/>
          </a:prstGeom>
          <a:solidFill>
            <a:srgbClr val="984378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24/04/2014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59086" y="6580996"/>
            <a:ext cx="673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03BFBC-EF15-48A5-8249-0FEAC4BE5DBB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r>
              <a:rPr lang="en-US" sz="1200" dirty="0" smtClean="0">
                <a:solidFill>
                  <a:schemeClr val="bg1"/>
                </a:solidFill>
              </a:rPr>
              <a:t>/46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2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jpg"/><Relationship Id="rId42" Type="http://schemas.openxmlformats.org/officeDocument/2006/relationships/image" Target="../media/image50.png"/><Relationship Id="rId47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29" Type="http://schemas.openxmlformats.org/officeDocument/2006/relationships/image" Target="../media/image37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jpe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jp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jpeg"/><Relationship Id="rId44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jpeg"/><Relationship Id="rId30" Type="http://schemas.openxmlformats.org/officeDocument/2006/relationships/image" Target="../media/image38.jp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jpeg"/><Relationship Id="rId33" Type="http://schemas.openxmlformats.org/officeDocument/2006/relationships/image" Target="../media/image41.jpg"/><Relationship Id="rId38" Type="http://schemas.openxmlformats.org/officeDocument/2006/relationships/image" Target="../media/image46.png"/><Relationship Id="rId46" Type="http://schemas.openxmlformats.org/officeDocument/2006/relationships/image" Target="../media/image12.wmf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solidFill>
              <a:srgbClr val="0E2245"/>
            </a:solidFill>
          </a:ln>
        </p:spPr>
        <p:txBody>
          <a:bodyPr anchor="ctr">
            <a:noAutofit/>
          </a:bodyPr>
          <a:lstStyle/>
          <a:p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一种挥手识别系统的设计与实现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79209"/>
            <a:ext cx="6858000" cy="1655762"/>
          </a:xfrm>
        </p:spPr>
        <p:txBody>
          <a:bodyPr>
            <a:noAutofit/>
          </a:bodyPr>
          <a:lstStyle/>
          <a:p>
            <a:pPr>
              <a:spcBef>
                <a:spcPts val="1350"/>
              </a:spcBef>
            </a:pP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报告人：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赵泽坤</a:t>
            </a:r>
            <a:endParaRPr lang="en-US" altLang="zh-CN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350"/>
              </a:spcBef>
            </a:pP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           指导老师：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杨巨峰 副教授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350"/>
              </a:spcBef>
            </a:pP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南开大学、计算机与控制工程学院</a:t>
            </a:r>
            <a:endParaRPr lang="en-US" altLang="zh-CN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  <a:p>
            <a:pPr>
              <a:spcBef>
                <a:spcPts val="1350"/>
              </a:spcBef>
            </a:pP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智能科学与技术专业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47102" y="6542843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1050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2.1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主要工作</a:t>
            </a:r>
            <a:r>
              <a:rPr lang="zh-CN" altLang="en-US" sz="3600" dirty="0" smtClean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介绍</a:t>
            </a:r>
            <a:r>
              <a:rPr lang="en-US" altLang="zh-CN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05" y="1242471"/>
            <a:ext cx="8516471" cy="538725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一种基于人脸检测的肤色分割方法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利用改进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的分水岭算法连通手部区域的方法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曲率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和指尖几何关系的指尖定位方法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简单、快速的周期性挥手动作识别方法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10/23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0229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06" y="875002"/>
            <a:ext cx="7031527" cy="2919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5600"/>
            <a:ext cx="8373979" cy="720000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2.1</a:t>
            </a:r>
            <a:r>
              <a:rPr lang="zh-CN" altLang="en-US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一种基于人脸检测的肤色分割方法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02360" y="52476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圆角矩形标注 138"/>
          <p:cNvSpPr/>
          <p:nvPr/>
        </p:nvSpPr>
        <p:spPr>
          <a:xfrm>
            <a:off x="459980" y="5595594"/>
            <a:ext cx="3248859" cy="410867"/>
          </a:xfrm>
          <a:prstGeom prst="wedgeRoundRectCallout">
            <a:avLst>
              <a:gd name="adj1" fmla="val 26217"/>
              <a:gd name="adj2" fmla="val -1229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marL="0" lvl="1" indent="0" algn="ctr">
              <a:spcBef>
                <a:spcPts val="1200"/>
              </a:spcBef>
              <a:defRPr/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控制空间关系的权值强度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12" name="圆角矩形标注 126"/>
          <p:cNvSpPr/>
          <p:nvPr/>
        </p:nvSpPr>
        <p:spPr>
          <a:xfrm>
            <a:off x="459980" y="4024167"/>
            <a:ext cx="3050034" cy="416379"/>
          </a:xfrm>
          <a:prstGeom prst="wedgeRoundRectCallout">
            <a:avLst>
              <a:gd name="adj1" fmla="val 33642"/>
              <a:gd name="adj2" fmla="val 12102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marL="0" lvl="1" indent="0" algn="ctr">
              <a:spcBef>
                <a:spcPts val="1200"/>
              </a:spcBef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Arial" charset="0"/>
                <a:ea typeface="ＭＳ Ｐゴシック" charset="-128"/>
                <a:cs typeface="Arial" charset="0"/>
              </a:rPr>
              <a:t>区域中心点的欧式距离</a:t>
            </a:r>
            <a:endParaRPr lang="en-US" altLang="zh-CN" sz="2000" dirty="0">
              <a:solidFill>
                <a:srgbClr val="0070C0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2" name="圆角矩形标注 131"/>
          <p:cNvSpPr/>
          <p:nvPr/>
        </p:nvSpPr>
        <p:spPr>
          <a:xfrm>
            <a:off x="3913692" y="3981708"/>
            <a:ext cx="4681741" cy="412727"/>
          </a:xfrm>
          <a:prstGeom prst="wedgeRoundRectCallout">
            <a:avLst>
              <a:gd name="adj1" fmla="val -37190"/>
              <a:gd name="adj2" fmla="val 14488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marL="0" lvl="1" indent="0" algn="ctr">
              <a:spcBef>
                <a:spcPts val="1200"/>
              </a:spcBef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charset="-128"/>
                <a:cs typeface="Arial" charset="0"/>
              </a:rPr>
              <a:t>区域中心点连线与水平线的顺时针夹角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91329" y="5941940"/>
            <a:ext cx="339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倍的脸部宽度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11/23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0" y="4710275"/>
            <a:ext cx="6608637" cy="658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29" y="5629544"/>
            <a:ext cx="2310584" cy="3109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56" y="3362045"/>
            <a:ext cx="3200677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改进的分水岭算法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688" y="3396234"/>
            <a:ext cx="6191590" cy="3015602"/>
          </a:xfrm>
          <a:prstGeom prst="rect">
            <a:avLst/>
          </a:prstGeom>
        </p:spPr>
      </p:pic>
      <p:pic>
        <p:nvPicPr>
          <p:cNvPr id="7170" name="Picture 2" descr="pre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074420"/>
            <a:ext cx="41148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335098" y="1179579"/>
            <a:ext cx="3291840" cy="372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直接应用基于梯度变化的分水岭算法存在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过分割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现象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通过对前景、背景区域进行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标记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，可以更好的改善分割效果。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12/23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8000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改进的分水岭算法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4" y="885122"/>
            <a:ext cx="8660446" cy="35211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5375" y="4406269"/>
            <a:ext cx="85168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当存在多个候选区域时，优先考虑最大面积区域；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若候选区域内与脸部区域重合，则抛弃该区域；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对候选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矩形区域内肤色面积的比例进行统计，当其小于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65%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时，认为此轮廓包围区域为手部。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13/23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972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62224"/>
            <a:ext cx="8563234" cy="720000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2.3 </a:t>
            </a:r>
            <a:r>
              <a:rPr lang="zh-CN" altLang="en-US" sz="4000" dirty="0" smtClean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曲率</a:t>
            </a:r>
            <a:r>
              <a:rPr lang="zh-CN" altLang="en-US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和指尖几何关系的指尖定位方法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14/23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74668" y="2027224"/>
            <a:ext cx="3231662" cy="2766354"/>
            <a:chOff x="4801701" y="2097303"/>
            <a:chExt cx="3231662" cy="276635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/>
            <a:srcRect r="13966" b="30047"/>
            <a:stretch/>
          </p:blipFill>
          <p:spPr>
            <a:xfrm>
              <a:off x="4801701" y="2097303"/>
              <a:ext cx="3117182" cy="242852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794356" y="4494325"/>
              <a:ext cx="223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曲率算法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93438" y="2158141"/>
            <a:ext cx="3103296" cy="2635437"/>
            <a:chOff x="1127465" y="2228220"/>
            <a:chExt cx="3103296" cy="263543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/>
            <a:srcRect r="20812" b="13931"/>
            <a:stretch/>
          </p:blipFill>
          <p:spPr>
            <a:xfrm>
              <a:off x="1127465" y="2228220"/>
              <a:ext cx="2667740" cy="226610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991754" y="4494325"/>
              <a:ext cx="223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凸包与缺陷点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72302" y="1236028"/>
            <a:ext cx="5823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曲率的方法，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轮廓曲率和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相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结合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2798" y="3685850"/>
            <a:ext cx="511132" cy="493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78807" y="2294706"/>
            <a:ext cx="623938" cy="5749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27" y="2825681"/>
            <a:ext cx="4608975" cy="1658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62224"/>
            <a:ext cx="9020434" cy="720000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曲率和指尖几何关系的指尖定位方法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236" y="1253889"/>
            <a:ext cx="2935790" cy="2161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46" y="1708905"/>
            <a:ext cx="3271243" cy="1433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35576"/>
          <a:stretch/>
        </p:blipFill>
        <p:spPr>
          <a:xfrm>
            <a:off x="364145" y="4267282"/>
            <a:ext cx="8082957" cy="1470061"/>
          </a:xfrm>
          <a:prstGeom prst="rect">
            <a:avLst/>
          </a:prstGeom>
        </p:spPr>
      </p:pic>
      <p:sp>
        <p:nvSpPr>
          <p:cNvPr id="8" name="圆角矩形标注 126"/>
          <p:cNvSpPr/>
          <p:nvPr/>
        </p:nvSpPr>
        <p:spPr>
          <a:xfrm>
            <a:off x="699667" y="1374718"/>
            <a:ext cx="939800" cy="390239"/>
          </a:xfrm>
          <a:prstGeom prst="wedgeRoundRectCallout">
            <a:avLst>
              <a:gd name="adj1" fmla="val 35804"/>
              <a:gd name="adj2" fmla="val 13794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marL="0" lvl="1" indent="0" algn="ctr">
              <a:spcBef>
                <a:spcPts val="1200"/>
              </a:spcBef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Arial" charset="0"/>
                <a:ea typeface="ＭＳ Ｐゴシック" charset="-128"/>
                <a:cs typeface="Arial" charset="0"/>
              </a:rPr>
              <a:t>凸包</a:t>
            </a:r>
            <a:endParaRPr lang="en-US" altLang="zh-CN" sz="2000" dirty="0">
              <a:solidFill>
                <a:srgbClr val="0070C0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9" name="圆角矩形标注 131"/>
          <p:cNvSpPr/>
          <p:nvPr/>
        </p:nvSpPr>
        <p:spPr>
          <a:xfrm>
            <a:off x="3251924" y="1313953"/>
            <a:ext cx="1870129" cy="386817"/>
          </a:xfrm>
          <a:prstGeom prst="wedgeRoundRectCallout">
            <a:avLst>
              <a:gd name="adj1" fmla="val -45887"/>
              <a:gd name="adj2" fmla="val 204975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marL="0" lvl="1" indent="0" algn="ctr">
              <a:spcBef>
                <a:spcPts val="1200"/>
              </a:spcBef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charset="-128"/>
                <a:cs typeface="Arial" charset="0"/>
              </a:rPr>
              <a:t>缺陷区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2682" y="3294532"/>
            <a:ext cx="223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H: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脸部的高度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14/23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910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144" y="244363"/>
            <a:ext cx="9008436" cy="720000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4000" dirty="0" smtClean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周期性</a:t>
            </a:r>
            <a:r>
              <a:rPr lang="zh-CN" altLang="en-US" sz="40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挥手动作识别方法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96528" y="2468574"/>
            <a:ext cx="7960369" cy="3672517"/>
            <a:chOff x="618448" y="1762454"/>
            <a:chExt cx="7960369" cy="36725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48" y="3634971"/>
              <a:ext cx="7936615" cy="1800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48" y="1762454"/>
              <a:ext cx="7960369" cy="172088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15/23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" y="856432"/>
            <a:ext cx="8949704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图像的肤色分割结果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02" y="897870"/>
            <a:ext cx="4607877" cy="3399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3759" y="4389854"/>
            <a:ext cx="413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          (a)                         </a:t>
            </a:r>
            <a:r>
              <a:rPr lang="zh-CN" altLang="en-US" sz="1600" dirty="0" smtClean="0"/>
              <a:t>  </a:t>
            </a:r>
            <a:r>
              <a:rPr lang="en-US" altLang="zh-CN" sz="1600" dirty="0" smtClean="0"/>
              <a:t>(b)                       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(c)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2033648" y="4882457"/>
            <a:ext cx="466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(a)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输入图像，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(b)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固定阈值检测，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(c)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基于人脸颜色特征的检测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结果。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16/23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3483819" y="990247"/>
            <a:ext cx="670264" cy="688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24011" y="999056"/>
            <a:ext cx="670264" cy="688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" b="-1"/>
          <a:stretch/>
        </p:blipFill>
        <p:spPr>
          <a:xfrm>
            <a:off x="435005" y="12357"/>
            <a:ext cx="4913791" cy="36851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5902"/>
          <a:stretch/>
        </p:blipFill>
        <p:spPr>
          <a:xfrm>
            <a:off x="909989" y="3533313"/>
            <a:ext cx="6937686" cy="299263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93542" y="7767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93542" y="15669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93542" y="23759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17/23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2783151" y="3478261"/>
            <a:ext cx="670264" cy="688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62005" y="3466872"/>
            <a:ext cx="670264" cy="688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7" y="428064"/>
            <a:ext cx="3078747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图像的手部区域检测结果</a:t>
            </a:r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7" y="3023753"/>
            <a:ext cx="7367767" cy="2926026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9645"/>
              </p:ext>
            </p:extLst>
          </p:nvPr>
        </p:nvGraphicFramePr>
        <p:xfrm>
          <a:off x="769156" y="1024189"/>
          <a:ext cx="4338361" cy="1634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4898">
                  <a:extLst>
                    <a:ext uri="{9D8B030D-6E8A-4147-A177-3AD203B41FA5}">
                      <a16:colId xmlns:a16="http://schemas.microsoft.com/office/drawing/2014/main" val="101702093"/>
                    </a:ext>
                  </a:extLst>
                </a:gridCol>
                <a:gridCol w="685461">
                  <a:extLst>
                    <a:ext uri="{9D8B030D-6E8A-4147-A177-3AD203B41FA5}">
                      <a16:colId xmlns:a16="http://schemas.microsoft.com/office/drawing/2014/main" val="159918484"/>
                    </a:ext>
                  </a:extLst>
                </a:gridCol>
                <a:gridCol w="786111">
                  <a:extLst>
                    <a:ext uri="{9D8B030D-6E8A-4147-A177-3AD203B41FA5}">
                      <a16:colId xmlns:a16="http://schemas.microsoft.com/office/drawing/2014/main" val="876886449"/>
                    </a:ext>
                  </a:extLst>
                </a:gridCol>
                <a:gridCol w="719300">
                  <a:extLst>
                    <a:ext uri="{9D8B030D-6E8A-4147-A177-3AD203B41FA5}">
                      <a16:colId xmlns:a16="http://schemas.microsoft.com/office/drawing/2014/main" val="2723187624"/>
                    </a:ext>
                  </a:extLst>
                </a:gridCol>
                <a:gridCol w="719300">
                  <a:extLst>
                    <a:ext uri="{9D8B030D-6E8A-4147-A177-3AD203B41FA5}">
                      <a16:colId xmlns:a16="http://schemas.microsoft.com/office/drawing/2014/main" val="196216271"/>
                    </a:ext>
                  </a:extLst>
                </a:gridCol>
                <a:gridCol w="883291">
                  <a:extLst>
                    <a:ext uri="{9D8B030D-6E8A-4147-A177-3AD203B41FA5}">
                      <a16:colId xmlns:a16="http://schemas.microsoft.com/office/drawing/2014/main" val="2670581326"/>
                    </a:ext>
                  </a:extLst>
                </a:gridCol>
              </a:tblGrid>
              <a:tr h="6539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视频序列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检测成功率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错误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发生率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错误</a:t>
                      </a:r>
                      <a:r>
                        <a:rPr lang="en-US" sz="1200" kern="100" dirty="0">
                          <a:effectLst/>
                        </a:rPr>
                        <a:t>2</a:t>
                      </a:r>
                      <a:r>
                        <a:rPr lang="zh-CN" sz="1200" kern="100" dirty="0">
                          <a:effectLst/>
                        </a:rPr>
                        <a:t>发生率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错误</a:t>
                      </a:r>
                      <a:r>
                        <a:rPr lang="en-US" sz="1200" kern="100" dirty="0">
                          <a:effectLst/>
                        </a:rPr>
                        <a:t>3</a:t>
                      </a:r>
                      <a:r>
                        <a:rPr lang="zh-CN" sz="1200" kern="100" dirty="0">
                          <a:effectLst/>
                        </a:rPr>
                        <a:t>发生率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区域判定准确率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952145"/>
                  </a:ext>
                </a:extLst>
              </a:tr>
              <a:tr h="326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548712"/>
                  </a:ext>
                </a:extLst>
              </a:tr>
              <a:tr h="326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30681"/>
                  </a:ext>
                </a:extLst>
              </a:tr>
              <a:tr h="326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92%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608449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18728" y="1089415"/>
            <a:ext cx="35792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错误 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：不完整地检测出手掌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区域；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错误 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：不完整的检测到手指；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错误 3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：误检测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到背景物体为手指。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18/23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sp>
        <p:nvSpPr>
          <p:cNvPr id="9" name="矩形 8"/>
          <p:cNvSpPr/>
          <p:nvPr/>
        </p:nvSpPr>
        <p:spPr>
          <a:xfrm>
            <a:off x="4186060" y="978239"/>
            <a:ext cx="921457" cy="1680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161"/>
            <a:ext cx="8373979" cy="720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内容提要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31319" y="1380994"/>
            <a:ext cx="5444072" cy="11890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400" dirty="0" smtClean="0"/>
              <a:t>1. </a:t>
            </a:r>
            <a:r>
              <a:rPr lang="zh-CN" altLang="en-US" sz="3400" dirty="0" smtClean="0"/>
              <a:t>问题简介</a:t>
            </a:r>
            <a:endParaRPr lang="en-US" sz="3400" dirty="0"/>
          </a:p>
        </p:txBody>
      </p:sp>
      <p:sp>
        <p:nvSpPr>
          <p:cNvPr id="8" name="Rounded Rectangle 7"/>
          <p:cNvSpPr/>
          <p:nvPr/>
        </p:nvSpPr>
        <p:spPr>
          <a:xfrm>
            <a:off x="1931319" y="2779175"/>
            <a:ext cx="5444070" cy="11890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400" dirty="0" smtClean="0"/>
              <a:t>2. </a:t>
            </a:r>
            <a:r>
              <a:rPr lang="zh-CN" altLang="en-US" sz="3400" dirty="0"/>
              <a:t>主要</a:t>
            </a:r>
            <a:r>
              <a:rPr lang="zh-CN" altLang="en-US" sz="3400" dirty="0" smtClean="0"/>
              <a:t>工作介绍</a:t>
            </a:r>
            <a:endParaRPr lang="en-US" sz="3400" dirty="0"/>
          </a:p>
        </p:txBody>
      </p:sp>
      <p:sp>
        <p:nvSpPr>
          <p:cNvPr id="9" name="Rounded Rectangle 8"/>
          <p:cNvSpPr/>
          <p:nvPr/>
        </p:nvSpPr>
        <p:spPr>
          <a:xfrm>
            <a:off x="1931319" y="4177357"/>
            <a:ext cx="5444070" cy="11890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400" dirty="0" smtClean="0"/>
              <a:t>3. </a:t>
            </a:r>
            <a:r>
              <a:rPr lang="zh-CN" altLang="en-US" sz="3400" dirty="0" smtClean="0"/>
              <a:t>实验结果分析</a:t>
            </a:r>
            <a:endParaRPr lang="en-US" sz="3400" dirty="0"/>
          </a:p>
        </p:txBody>
      </p:sp>
      <p:sp>
        <p:nvSpPr>
          <p:cNvPr id="3" name="文本框 2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dirty="0" smtClean="0">
                <a:solidFill>
                  <a:schemeClr val="bg1"/>
                </a:solidFill>
              </a:rPr>
              <a:t>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8624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图像的指尖定位结果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1" y="748240"/>
            <a:ext cx="8199120" cy="2980381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422"/>
              </p:ext>
            </p:extLst>
          </p:nvPr>
        </p:nvGraphicFramePr>
        <p:xfrm>
          <a:off x="856413" y="3859253"/>
          <a:ext cx="3330576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070">
                  <a:extLst>
                    <a:ext uri="{9D8B030D-6E8A-4147-A177-3AD203B41FA5}">
                      <a16:colId xmlns:a16="http://schemas.microsoft.com/office/drawing/2014/main" val="2346885311"/>
                    </a:ext>
                  </a:extLst>
                </a:gridCol>
                <a:gridCol w="796502">
                  <a:extLst>
                    <a:ext uri="{9D8B030D-6E8A-4147-A177-3AD203B41FA5}">
                      <a16:colId xmlns:a16="http://schemas.microsoft.com/office/drawing/2014/main" val="2461644736"/>
                    </a:ext>
                  </a:extLst>
                </a:gridCol>
                <a:gridCol w="796502">
                  <a:extLst>
                    <a:ext uri="{9D8B030D-6E8A-4147-A177-3AD203B41FA5}">
                      <a16:colId xmlns:a16="http://schemas.microsoft.com/office/drawing/2014/main" val="4008159823"/>
                    </a:ext>
                  </a:extLst>
                </a:gridCol>
                <a:gridCol w="796502">
                  <a:extLst>
                    <a:ext uri="{9D8B030D-6E8A-4147-A177-3AD203B41FA5}">
                      <a16:colId xmlns:a16="http://schemas.microsoft.com/office/drawing/2014/main" val="822172665"/>
                    </a:ext>
                  </a:extLst>
                </a:gridCol>
              </a:tblGrid>
              <a:tr h="521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指尖数目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帧数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成功次数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误触发次数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883024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090391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199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407453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636607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921035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081071"/>
                  </a:ext>
                </a:extLst>
              </a:tr>
              <a:tr h="260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197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621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34211"/>
              </p:ext>
            </p:extLst>
          </p:nvPr>
        </p:nvGraphicFramePr>
        <p:xfrm>
          <a:off x="4503120" y="3859253"/>
          <a:ext cx="3694236" cy="2018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3559">
                  <a:extLst>
                    <a:ext uri="{9D8B030D-6E8A-4147-A177-3AD203B41FA5}">
                      <a16:colId xmlns:a16="http://schemas.microsoft.com/office/drawing/2014/main" val="3434074615"/>
                    </a:ext>
                  </a:extLst>
                </a:gridCol>
                <a:gridCol w="923559">
                  <a:extLst>
                    <a:ext uri="{9D8B030D-6E8A-4147-A177-3AD203B41FA5}">
                      <a16:colId xmlns:a16="http://schemas.microsoft.com/office/drawing/2014/main" val="1347072987"/>
                    </a:ext>
                  </a:extLst>
                </a:gridCol>
                <a:gridCol w="840675">
                  <a:extLst>
                    <a:ext uri="{9D8B030D-6E8A-4147-A177-3AD203B41FA5}">
                      <a16:colId xmlns:a16="http://schemas.microsoft.com/office/drawing/2014/main" val="1601975125"/>
                    </a:ext>
                  </a:extLst>
                </a:gridCol>
                <a:gridCol w="1006443">
                  <a:extLst>
                    <a:ext uri="{9D8B030D-6E8A-4147-A177-3AD203B41FA5}">
                      <a16:colId xmlns:a16="http://schemas.microsoft.com/office/drawing/2014/main" val="3795742465"/>
                    </a:ext>
                  </a:extLst>
                </a:gridCol>
              </a:tblGrid>
              <a:tr h="5082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指尖检测方法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检测成功率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误检率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平均耗时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78009"/>
                  </a:ext>
                </a:extLst>
              </a:tr>
              <a:tr h="372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本文算法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0.072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454708"/>
                  </a:ext>
                </a:extLst>
              </a:tr>
              <a:tr h="5082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基于曲率和距离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97.5%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2.5%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0.069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7096508"/>
                  </a:ext>
                </a:extLst>
              </a:tr>
              <a:tr h="5082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基于径向特征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0.081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579816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19/23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sp>
        <p:nvSpPr>
          <p:cNvPr id="8" name="矩形 7"/>
          <p:cNvSpPr/>
          <p:nvPr/>
        </p:nvSpPr>
        <p:spPr>
          <a:xfrm>
            <a:off x="7235301" y="4411496"/>
            <a:ext cx="901083" cy="89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91922" y="4411496"/>
            <a:ext cx="754602" cy="89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视频中挥手动作识别结果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906037"/>
              </p:ext>
            </p:extLst>
          </p:nvPr>
        </p:nvGraphicFramePr>
        <p:xfrm>
          <a:off x="4640265" y="750166"/>
          <a:ext cx="3733714" cy="5532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0170">
                  <a:extLst>
                    <a:ext uri="{9D8B030D-6E8A-4147-A177-3AD203B41FA5}">
                      <a16:colId xmlns:a16="http://schemas.microsoft.com/office/drawing/2014/main" val="3715608766"/>
                    </a:ext>
                  </a:extLst>
                </a:gridCol>
                <a:gridCol w="840170">
                  <a:extLst>
                    <a:ext uri="{9D8B030D-6E8A-4147-A177-3AD203B41FA5}">
                      <a16:colId xmlns:a16="http://schemas.microsoft.com/office/drawing/2014/main" val="4027408559"/>
                    </a:ext>
                  </a:extLst>
                </a:gridCol>
                <a:gridCol w="684458">
                  <a:extLst>
                    <a:ext uri="{9D8B030D-6E8A-4147-A177-3AD203B41FA5}">
                      <a16:colId xmlns:a16="http://schemas.microsoft.com/office/drawing/2014/main" val="4004471709"/>
                    </a:ext>
                  </a:extLst>
                </a:gridCol>
                <a:gridCol w="684458">
                  <a:extLst>
                    <a:ext uri="{9D8B030D-6E8A-4147-A177-3AD203B41FA5}">
                      <a16:colId xmlns:a16="http://schemas.microsoft.com/office/drawing/2014/main" val="3327865325"/>
                    </a:ext>
                  </a:extLst>
                </a:gridCol>
                <a:gridCol w="684458">
                  <a:extLst>
                    <a:ext uri="{9D8B030D-6E8A-4147-A177-3AD203B41FA5}">
                      <a16:colId xmlns:a16="http://schemas.microsoft.com/office/drawing/2014/main" val="2761316374"/>
                    </a:ext>
                  </a:extLst>
                </a:gridCol>
              </a:tblGrid>
              <a:tr h="139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场景条件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距采样镜头距离</a:t>
                      </a:r>
                      <a:r>
                        <a:rPr lang="en-US" sz="1100" kern="100" dirty="0">
                          <a:effectLst/>
                        </a:rPr>
                        <a:t>(</a:t>
                      </a:r>
                      <a:r>
                        <a:rPr lang="zh-CN" sz="1100" kern="100" dirty="0">
                          <a:effectLst/>
                        </a:rPr>
                        <a:t>米</a:t>
                      </a:r>
                      <a:r>
                        <a:rPr lang="en-US" sz="1100" kern="100" dirty="0">
                          <a:effectLst/>
                        </a:rPr>
                        <a:t>)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识别成功率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误触发次数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响应耗时（秒）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4251443659"/>
                  </a:ext>
                </a:extLst>
              </a:tr>
              <a:tr h="244908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室内</a:t>
                      </a:r>
                      <a:r>
                        <a:rPr lang="en-US" sz="1100" kern="100">
                          <a:effectLst/>
                        </a:rPr>
                        <a:t>-</a:t>
                      </a:r>
                      <a:r>
                        <a:rPr lang="zh-CN" sz="1100" kern="100">
                          <a:effectLst/>
                        </a:rPr>
                        <a:t>单人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100%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4008375650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255738036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1350256777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798054011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152816505"/>
                  </a:ext>
                </a:extLst>
              </a:tr>
              <a:tr h="244908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室内</a:t>
                      </a:r>
                      <a:r>
                        <a:rPr lang="en-US" sz="1100" kern="100">
                          <a:effectLst/>
                        </a:rPr>
                        <a:t>-</a:t>
                      </a:r>
                      <a:r>
                        <a:rPr lang="zh-CN" sz="1100" kern="100">
                          <a:effectLst/>
                        </a:rPr>
                        <a:t>多人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1111533976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48204790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1.5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767930392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3703599562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741845889"/>
                  </a:ext>
                </a:extLst>
              </a:tr>
              <a:tr h="244908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室外</a:t>
                      </a:r>
                      <a:r>
                        <a:rPr lang="en-US" sz="1100" kern="100">
                          <a:effectLst/>
                        </a:rPr>
                        <a:t>-</a:t>
                      </a:r>
                      <a:r>
                        <a:rPr lang="zh-CN" sz="1100" kern="100">
                          <a:effectLst/>
                        </a:rPr>
                        <a:t>单人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3331906058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1370756489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787229960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3302701376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1833420347"/>
                  </a:ext>
                </a:extLst>
              </a:tr>
              <a:tr h="244908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室外</a:t>
                      </a:r>
                      <a:r>
                        <a:rPr lang="en-US" sz="1100" kern="100">
                          <a:effectLst/>
                        </a:rPr>
                        <a:t>-</a:t>
                      </a:r>
                      <a:r>
                        <a:rPr lang="zh-CN" sz="1100" kern="100">
                          <a:effectLst/>
                        </a:rPr>
                        <a:t>多人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987870949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59251397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85%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034749384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3299996831"/>
                  </a:ext>
                </a:extLst>
              </a:tr>
              <a:tr h="244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27" marR="61227" marT="0" marB="0"/>
                </a:tc>
                <a:extLst>
                  <a:ext uri="{0D108BD9-81ED-4DB2-BD59-A6C34878D82A}">
                    <a16:rowId xmlns:a16="http://schemas.microsoft.com/office/drawing/2014/main" val="2805084614"/>
                  </a:ext>
                </a:extLst>
              </a:tr>
            </a:tbl>
          </a:graphicData>
        </a:graphic>
      </p:graphicFrame>
      <p:pic>
        <p:nvPicPr>
          <p:cNvPr id="5" name="图片 4" descr="C:\Users\user\Pictures\图片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" y="2156633"/>
            <a:ext cx="4168068" cy="25130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534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视频中挥手动作识别结果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pic>
        <p:nvPicPr>
          <p:cNvPr id="8" name="近距离手部分割和指尖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0556" y="1071977"/>
            <a:ext cx="6390444" cy="47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53" y="1022669"/>
            <a:ext cx="3220467" cy="4444042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05" y="1022669"/>
            <a:ext cx="2927155" cy="4280834"/>
          </a:xfrm>
        </p:spPr>
      </p:pic>
      <p:sp>
        <p:nvSpPr>
          <p:cNvPr id="11" name="文本框 10"/>
          <p:cNvSpPr txBox="1"/>
          <p:nvPr/>
        </p:nvSpPr>
        <p:spPr>
          <a:xfrm>
            <a:off x="766004" y="5525955"/>
            <a:ext cx="336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RoboCup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日本公开赛冠军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3039" y="5525955"/>
            <a:ext cx="264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华为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杯获奖作品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“显著性物体识别分类”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研究现状总结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5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研究现状总结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局限性：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对手部特征的提取上依赖于鲁棒、快速的人脸检测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识别挥手动作有一定的距离限制（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米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左右）。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改进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结合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目标场景的深度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结合多帧处理信息进行目标跟踪和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预测。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21/23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5532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关于应用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更好的应用场景？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" b="10848"/>
          <a:stretch/>
        </p:blipFill>
        <p:spPr>
          <a:xfrm>
            <a:off x="773430" y="1549095"/>
            <a:ext cx="2081530" cy="16864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67" y="1549095"/>
            <a:ext cx="2424208" cy="16864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8"/>
          <a:stretch/>
        </p:blipFill>
        <p:spPr>
          <a:xfrm>
            <a:off x="3138158" y="1549095"/>
            <a:ext cx="2572071" cy="16864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2799" y="3524435"/>
            <a:ext cx="254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餐饮服务行业自动化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61067" y="3524435"/>
            <a:ext cx="270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虚拟环境下人机交互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14510" y="3524435"/>
            <a:ext cx="2268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智能唤醒和识别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22/23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4200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3.6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未来发展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RGB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深度图像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和深度信息结合，生成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3D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运动模型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单张图像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视频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时空关系，动态特征，跟踪算法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细分的应用需求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针对特定类型的应用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系统的应用机器学习的方法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23/23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7632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1.1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为什么要识别挥手动作</a:t>
            </a:r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?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875865"/>
            <a:ext cx="8484852" cy="5387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表示需求服务的标志性动作</a:t>
            </a:r>
            <a:endParaRPr lang="en-US" sz="3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一个简单，自然的动态手势，被人们大量使用于餐饮服务、建筑施工、交通疏导等领域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理想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的挥手识别系统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场景多样化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处理实时性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系统灵活性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19" y="3247328"/>
            <a:ext cx="304826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一些相关的研究工作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肤色分割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肤色分割是图像中筛选出人体皮肤像素的方法。提供了手势识别的处理对象。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高质量的肤色分割是手势高识别率的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前提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7"/>
          <p:cNvSpPr/>
          <p:nvPr/>
        </p:nvSpPr>
        <p:spPr>
          <a:xfrm>
            <a:off x="222227" y="4491270"/>
            <a:ext cx="8736856" cy="1806274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AlTairi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Zaher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Hamid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Rahmat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Rahmita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Wirza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Saripan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M. Iqbal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Sulaiman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Puteri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Suhaiza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 Skin segmentation using YUV and RGB color spaces[J]. Journal of Information Processing Systems, 2014, 10(2):283-299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Hsu, R. L., Abdel-</a:t>
            </a:r>
            <a:r>
              <a:rPr lang="en-US" sz="16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Mottaleb</a:t>
            </a: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M., &amp; Jain, A. K. Face detection in color images. IEEE transactions on pattern analysis and machine intelligence, 2002, 24(5), 454-463.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1922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一些相关的研究工作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指尖识别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手势识别的应用中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较多使用手部的几何特征进行识别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包括手指、手指方向、指尖数目、手部轮廓 等。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因此指尖检测是手势识别中的关键技术之一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对手势识别的准确率有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重要的影响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7"/>
          <p:cNvSpPr/>
          <p:nvPr/>
        </p:nvSpPr>
        <p:spPr>
          <a:xfrm>
            <a:off x="222227" y="4604686"/>
            <a:ext cx="8736856" cy="1742849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Lee 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D, Lee S G, Vision-based finger action recognition by angle detection and contour analysis[J]. ETRI Journal, 2011, 33(3): 415-422</a:t>
            </a: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zh-CN" alt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梅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萍华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李斌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朱中的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等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基于径向对称变换的实时指尖检测算法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[J].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中国科学技术</a:t>
            </a:r>
            <a:r>
              <a:rPr lang="zh-CN" alt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大学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2011, 41(2): 101-107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5/23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76888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一些相关的研究工作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789710"/>
            <a:ext cx="8329181" cy="538725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人手跟踪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由于复杂背景、形变以及运动造成的模糊等因素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导致在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自然场景下的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人手跟踪仍然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是一个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具有挑战性的问题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7"/>
          <p:cNvSpPr/>
          <p:nvPr/>
        </p:nvSpPr>
        <p:spPr>
          <a:xfrm>
            <a:off x="222227" y="4460240"/>
            <a:ext cx="8736856" cy="1887295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zh-CN" alt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李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逢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桑农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王洪智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颜轶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高常鑫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刘乐元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多特征融合的实时人手跟踪算法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[J]. </a:t>
            </a:r>
            <a:r>
              <a:rPr lang="zh-CN" alt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控制理论与应用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2017, 34(6):797-802</a:t>
            </a:r>
            <a:r>
              <a:rPr lang="en-US" altLang="zh-CN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Sridhar 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S, Mueller F,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Oulasvirta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A,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Theobalt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C. Fast and robust hand tracking using detection-guided optimization [C]. IEEE Computer Vision and Pattern Recognition (CVPR), Boston, USA, June 8-10, 2015, 3213-3221. </a:t>
            </a:r>
            <a:endParaRPr lang="en-US" sz="16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Yang 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C, Jang Y,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Beh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J, Han D,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Ko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H. Gesture recognition using depth-based hand tracking for contactless controller </a:t>
            </a:r>
            <a:r>
              <a:rPr lang="en-US" sz="1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application[C]. 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IEEE International Conference on Consumer Electronics (ICCE), Jan 13, 2012, 297-298. </a:t>
            </a:r>
            <a:endParaRPr lang="en-US" sz="16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6/23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2332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1.2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一些紧密相关的领域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80" y="1384514"/>
            <a:ext cx="8516471" cy="5387254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检测</a:t>
            </a:r>
            <a:r>
              <a:rPr lang="en-US" altLang="zh-CN" dirty="0"/>
              <a:t>(Face Detection)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分割</a:t>
            </a:r>
            <a:r>
              <a:rPr lang="en-US" altLang="zh-CN" dirty="0" smtClean="0"/>
              <a:t>(Image Segmentation)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跟踪</a:t>
            </a:r>
            <a:r>
              <a:rPr lang="en-US" altLang="zh-CN" dirty="0" smtClean="0"/>
              <a:t>(</a:t>
            </a:r>
            <a:r>
              <a:rPr lang="en-US" altLang="zh-CN" dirty="0"/>
              <a:t>Object Tracking)</a:t>
            </a:r>
          </a:p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7/23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75215" y="2938450"/>
            <a:ext cx="2859042" cy="1482630"/>
            <a:chOff x="674271" y="2458575"/>
            <a:chExt cx="8248650" cy="3200401"/>
          </a:xfrm>
        </p:grpSpPr>
        <p:pic>
          <p:nvPicPr>
            <p:cNvPr id="8194" name="Picture 2" descr="http://img.my.csdn.net/uploads/201302/22/1361540962_110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71" y="2458575"/>
              <a:ext cx="4124325" cy="320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http://img.my.csdn.net/uploads/201302/22/1361540971_22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596" y="2458575"/>
              <a:ext cx="4124325" cy="320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65" y="1130153"/>
            <a:ext cx="2819092" cy="155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t="19708" r="8851" b="17570"/>
          <a:stretch/>
        </p:blipFill>
        <p:spPr bwMode="auto">
          <a:xfrm>
            <a:off x="5415165" y="4676067"/>
            <a:ext cx="2819092" cy="14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1.3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数据集与评价标准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64" y="804950"/>
            <a:ext cx="8516471" cy="5387254"/>
          </a:xfrm>
        </p:spPr>
        <p:txBody>
          <a:bodyPr/>
          <a:lstStyle/>
          <a:p>
            <a:r>
              <a:rPr lang="en-US" altLang="zh-CN" dirty="0" smtClean="0"/>
              <a:t>Pratheepan Dataset</a:t>
            </a:r>
            <a:r>
              <a:rPr lang="en-US" altLang="zh-CN" baseline="30000" dirty="0" smtClean="0"/>
              <a:t>[1]</a:t>
            </a:r>
            <a:endParaRPr lang="en-US" altLang="zh-CN" baseline="30000" dirty="0"/>
          </a:p>
          <a:p>
            <a:r>
              <a:rPr lang="en-US" altLang="zh-CN" dirty="0" smtClean="0"/>
              <a:t>Face </a:t>
            </a:r>
            <a:r>
              <a:rPr lang="en-US" altLang="zh-CN" dirty="0"/>
              <a:t>and Skin Detection </a:t>
            </a:r>
            <a:r>
              <a:rPr lang="en-US" altLang="zh-CN" dirty="0" smtClean="0"/>
              <a:t>Database</a:t>
            </a:r>
            <a:r>
              <a:rPr lang="en-US" altLang="zh-CN" baseline="30000" dirty="0" smtClean="0"/>
              <a:t>[2]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9181" y="2018708"/>
            <a:ext cx="8068994" cy="3156974"/>
            <a:chOff x="307087" y="2111923"/>
            <a:chExt cx="8472878" cy="3527391"/>
          </a:xfrm>
        </p:grpSpPr>
        <p:grpSp>
          <p:nvGrpSpPr>
            <p:cNvPr id="6" name="组合 5"/>
            <p:cNvGrpSpPr/>
            <p:nvPr/>
          </p:nvGrpSpPr>
          <p:grpSpPr>
            <a:xfrm>
              <a:off x="307087" y="2111923"/>
              <a:ext cx="4032387" cy="3527391"/>
              <a:chOff x="528413" y="1160746"/>
              <a:chExt cx="5220000" cy="428107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28413" y="1160746"/>
                <a:ext cx="900000" cy="900000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矩形 7"/>
              <p:cNvSpPr/>
              <p:nvPr/>
            </p:nvSpPr>
            <p:spPr>
              <a:xfrm>
                <a:off x="1608413" y="1160747"/>
                <a:ext cx="900000" cy="900000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1000" b="-2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矩形 8"/>
              <p:cNvSpPr/>
              <p:nvPr/>
            </p:nvSpPr>
            <p:spPr>
              <a:xfrm>
                <a:off x="2688413" y="1160747"/>
                <a:ext cx="900000" cy="900000"/>
              </a:xfrm>
              <a:prstGeom prst="rect">
                <a:avLst/>
              </a:prstGeom>
              <a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5000" r="-15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矩形 9"/>
              <p:cNvSpPr/>
              <p:nvPr/>
            </p:nvSpPr>
            <p:spPr>
              <a:xfrm>
                <a:off x="3768413" y="1160747"/>
                <a:ext cx="900000" cy="900000"/>
              </a:xfrm>
              <a:prstGeom prst="rect">
                <a:avLst/>
              </a:prstGeom>
              <a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矩形 10"/>
              <p:cNvSpPr/>
              <p:nvPr/>
            </p:nvSpPr>
            <p:spPr>
              <a:xfrm>
                <a:off x="528413" y="3477130"/>
                <a:ext cx="900000" cy="900000"/>
              </a:xfrm>
              <a:prstGeom prst="rect">
                <a:avLst/>
              </a:prstGeom>
              <a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000" r="-7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矩形 11"/>
              <p:cNvSpPr/>
              <p:nvPr/>
            </p:nvSpPr>
            <p:spPr>
              <a:xfrm>
                <a:off x="1608413" y="3477131"/>
                <a:ext cx="900000" cy="900000"/>
              </a:xfrm>
              <a:prstGeom prst="rect">
                <a:avLst/>
              </a:prstGeom>
              <a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000" r="-7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矩形 12"/>
              <p:cNvSpPr/>
              <p:nvPr/>
            </p:nvSpPr>
            <p:spPr>
              <a:xfrm>
                <a:off x="2688413" y="3477131"/>
                <a:ext cx="900000" cy="900000"/>
              </a:xfrm>
              <a:prstGeom prst="rect">
                <a:avLst/>
              </a:prstGeom>
              <a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000" b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矩形 13"/>
              <p:cNvSpPr/>
              <p:nvPr/>
            </p:nvSpPr>
            <p:spPr>
              <a:xfrm>
                <a:off x="3768413" y="3477131"/>
                <a:ext cx="900000" cy="900000"/>
              </a:xfrm>
              <a:prstGeom prst="rect">
                <a:avLst/>
              </a:prstGeom>
              <a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矩形 14"/>
              <p:cNvSpPr/>
              <p:nvPr/>
            </p:nvSpPr>
            <p:spPr>
              <a:xfrm>
                <a:off x="4848413" y="3477130"/>
                <a:ext cx="900000" cy="900000"/>
              </a:xfrm>
              <a:prstGeom prst="rect">
                <a:avLst/>
              </a:prstGeom>
              <a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矩形 15"/>
              <p:cNvSpPr/>
              <p:nvPr/>
            </p:nvSpPr>
            <p:spPr>
              <a:xfrm>
                <a:off x="4848413" y="1160746"/>
                <a:ext cx="900000" cy="900000"/>
              </a:xfrm>
              <a:prstGeom prst="rect">
                <a:avLst/>
              </a:prstGeom>
              <a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000" r="-1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矩形 16"/>
              <p:cNvSpPr/>
              <p:nvPr/>
            </p:nvSpPr>
            <p:spPr>
              <a:xfrm>
                <a:off x="528413" y="2274027"/>
                <a:ext cx="900000" cy="900000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矩形 17"/>
              <p:cNvSpPr/>
              <p:nvPr/>
            </p:nvSpPr>
            <p:spPr>
              <a:xfrm>
                <a:off x="1608413" y="2274028"/>
                <a:ext cx="900000" cy="900000"/>
              </a:xfrm>
              <a:prstGeom prst="rect">
                <a:avLst/>
              </a:prstGeom>
              <a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1000" b="-2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矩形 18"/>
              <p:cNvSpPr/>
              <p:nvPr/>
            </p:nvSpPr>
            <p:spPr>
              <a:xfrm>
                <a:off x="2688413" y="2274028"/>
                <a:ext cx="900000" cy="900000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5000" r="-15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矩形 19"/>
              <p:cNvSpPr/>
              <p:nvPr/>
            </p:nvSpPr>
            <p:spPr>
              <a:xfrm>
                <a:off x="3768413" y="2274028"/>
                <a:ext cx="900000" cy="900000"/>
              </a:xfrm>
              <a:prstGeom prst="rect">
                <a:avLst/>
              </a:prstGeom>
              <a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矩形 20"/>
              <p:cNvSpPr/>
              <p:nvPr/>
            </p:nvSpPr>
            <p:spPr>
              <a:xfrm>
                <a:off x="528413" y="4541818"/>
                <a:ext cx="900000" cy="900000"/>
              </a:xfrm>
              <a:prstGeom prst="rect">
                <a:avLst/>
              </a:prstGeom>
              <a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矩形 21"/>
              <p:cNvSpPr/>
              <p:nvPr/>
            </p:nvSpPr>
            <p:spPr>
              <a:xfrm>
                <a:off x="1608413" y="4541819"/>
                <a:ext cx="900000" cy="900000"/>
              </a:xfrm>
              <a:prstGeom prst="rect">
                <a:avLst/>
              </a:prstGeom>
              <a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000" r="-7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2688413" y="4541819"/>
                <a:ext cx="900000" cy="900000"/>
              </a:xfrm>
              <a:prstGeom prst="rect">
                <a:avLst/>
              </a:prstGeom>
              <a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000" b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矩形 23"/>
              <p:cNvSpPr/>
              <p:nvPr/>
            </p:nvSpPr>
            <p:spPr>
              <a:xfrm>
                <a:off x="3768413" y="4541819"/>
                <a:ext cx="900000" cy="900000"/>
              </a:xfrm>
              <a:prstGeom prst="rect">
                <a:avLst/>
              </a:prstGeom>
              <a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4848413" y="4541818"/>
                <a:ext cx="900000" cy="900000"/>
              </a:xfrm>
              <a:prstGeom prst="rect">
                <a:avLst/>
              </a:prstGeom>
              <a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矩形 25"/>
              <p:cNvSpPr/>
              <p:nvPr/>
            </p:nvSpPr>
            <p:spPr>
              <a:xfrm>
                <a:off x="4848413" y="2274028"/>
                <a:ext cx="900000" cy="900000"/>
              </a:xfrm>
              <a:prstGeom prst="rect">
                <a:avLst/>
              </a:prstGeom>
              <a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000" r="-1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7" name="组合 26"/>
            <p:cNvGrpSpPr/>
            <p:nvPr/>
          </p:nvGrpSpPr>
          <p:grpSpPr>
            <a:xfrm>
              <a:off x="4648607" y="2139551"/>
              <a:ext cx="4131358" cy="3476077"/>
              <a:chOff x="7200000" y="1118900"/>
              <a:chExt cx="5168738" cy="411336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200000" y="1118900"/>
                <a:ext cx="848738" cy="835290"/>
              </a:xfrm>
              <a:prstGeom prst="rect">
                <a:avLst/>
              </a:prstGeom>
              <a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矩形 28"/>
              <p:cNvSpPr/>
              <p:nvPr/>
            </p:nvSpPr>
            <p:spPr>
              <a:xfrm>
                <a:off x="8280000" y="1118900"/>
                <a:ext cx="848738" cy="835290"/>
              </a:xfrm>
              <a:prstGeom prst="rect">
                <a:avLst/>
              </a:prstGeom>
              <a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矩形 29"/>
              <p:cNvSpPr/>
              <p:nvPr/>
            </p:nvSpPr>
            <p:spPr>
              <a:xfrm>
                <a:off x="9360000" y="1118900"/>
                <a:ext cx="848738" cy="835290"/>
              </a:xfrm>
              <a:prstGeom prst="rect">
                <a:avLst/>
              </a:prstGeom>
              <a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4000" r="-1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矩形 30"/>
              <p:cNvSpPr/>
              <p:nvPr/>
            </p:nvSpPr>
            <p:spPr>
              <a:xfrm>
                <a:off x="10440000" y="1118900"/>
                <a:ext cx="848738" cy="835290"/>
              </a:xfrm>
              <a:prstGeom prst="rect">
                <a:avLst/>
              </a:prstGeom>
              <a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2000" b="-2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矩形 31"/>
              <p:cNvSpPr/>
              <p:nvPr/>
            </p:nvSpPr>
            <p:spPr>
              <a:xfrm>
                <a:off x="7200000" y="3232523"/>
                <a:ext cx="848738" cy="835290"/>
              </a:xfrm>
              <a:prstGeom prst="rect">
                <a:avLst/>
              </a:prstGeom>
              <a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2000" b="-2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矩形 32"/>
              <p:cNvSpPr/>
              <p:nvPr/>
            </p:nvSpPr>
            <p:spPr>
              <a:xfrm>
                <a:off x="8280000" y="3232523"/>
                <a:ext cx="848738" cy="835290"/>
              </a:xfrm>
              <a:prstGeom prst="rect">
                <a:avLst/>
              </a:prstGeom>
              <a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000" r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矩形 33"/>
              <p:cNvSpPr/>
              <p:nvPr/>
            </p:nvSpPr>
            <p:spPr>
              <a:xfrm>
                <a:off x="9360000" y="3232523"/>
                <a:ext cx="848738" cy="835290"/>
              </a:xfrm>
              <a:prstGeom prst="rect">
                <a:avLst/>
              </a:prstGeom>
              <a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矩形 34"/>
              <p:cNvSpPr/>
              <p:nvPr/>
            </p:nvSpPr>
            <p:spPr>
              <a:xfrm>
                <a:off x="10440000" y="3232523"/>
                <a:ext cx="848738" cy="835290"/>
              </a:xfrm>
              <a:prstGeom prst="rect">
                <a:avLst/>
              </a:prstGeom>
              <a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矩形 35"/>
              <p:cNvSpPr/>
              <p:nvPr/>
            </p:nvSpPr>
            <p:spPr>
              <a:xfrm>
                <a:off x="11520000" y="3232523"/>
                <a:ext cx="848738" cy="835290"/>
              </a:xfrm>
              <a:prstGeom prst="rect">
                <a:avLst/>
              </a:prstGeom>
              <a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矩形 36"/>
              <p:cNvSpPr/>
              <p:nvPr/>
            </p:nvSpPr>
            <p:spPr>
              <a:xfrm>
                <a:off x="11520000" y="1118900"/>
                <a:ext cx="848738" cy="835290"/>
              </a:xfrm>
              <a:prstGeom prst="rect">
                <a:avLst/>
              </a:prstGeom>
              <a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1000" r="-2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矩形 37"/>
              <p:cNvSpPr/>
              <p:nvPr/>
            </p:nvSpPr>
            <p:spPr>
              <a:xfrm>
                <a:off x="7200000" y="2165573"/>
                <a:ext cx="848738" cy="835290"/>
              </a:xfrm>
              <a:prstGeom prst="rect">
                <a:avLst/>
              </a:prstGeom>
              <a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矩形 38"/>
              <p:cNvSpPr/>
              <p:nvPr/>
            </p:nvSpPr>
            <p:spPr>
              <a:xfrm>
                <a:off x="8280000" y="2165573"/>
                <a:ext cx="848738" cy="835290"/>
              </a:xfrm>
              <a:prstGeom prst="rect">
                <a:avLst/>
              </a:prstGeom>
              <a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矩形 39"/>
              <p:cNvSpPr/>
              <p:nvPr/>
            </p:nvSpPr>
            <p:spPr>
              <a:xfrm>
                <a:off x="9360000" y="2165573"/>
                <a:ext cx="848738" cy="835290"/>
              </a:xfrm>
              <a:prstGeom prst="rect">
                <a:avLst/>
              </a:prstGeom>
              <a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4000" r="-1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矩形 40"/>
              <p:cNvSpPr/>
              <p:nvPr/>
            </p:nvSpPr>
            <p:spPr>
              <a:xfrm>
                <a:off x="10440000" y="2165573"/>
                <a:ext cx="848738" cy="835290"/>
              </a:xfrm>
              <a:prstGeom prst="rect">
                <a:avLst/>
              </a:prstGeom>
              <a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2000" b="-2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矩形 41"/>
              <p:cNvSpPr/>
              <p:nvPr/>
            </p:nvSpPr>
            <p:spPr>
              <a:xfrm>
                <a:off x="7200000" y="4396978"/>
                <a:ext cx="848738" cy="835290"/>
              </a:xfrm>
              <a:prstGeom prst="rect">
                <a:avLst/>
              </a:prstGeom>
              <a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2000" b="-2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矩形 42"/>
              <p:cNvSpPr/>
              <p:nvPr/>
            </p:nvSpPr>
            <p:spPr>
              <a:xfrm>
                <a:off x="8280000" y="4396978"/>
                <a:ext cx="848738" cy="835290"/>
              </a:xfrm>
              <a:prstGeom prst="rect">
                <a:avLst/>
              </a:prstGeom>
              <a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000" r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矩形 43"/>
              <p:cNvSpPr/>
              <p:nvPr/>
            </p:nvSpPr>
            <p:spPr>
              <a:xfrm>
                <a:off x="9360000" y="4396978"/>
                <a:ext cx="848738" cy="835290"/>
              </a:xfrm>
              <a:prstGeom prst="rect">
                <a:avLst/>
              </a:prstGeom>
              <a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矩形 44"/>
              <p:cNvSpPr/>
              <p:nvPr/>
            </p:nvSpPr>
            <p:spPr>
              <a:xfrm>
                <a:off x="10440000" y="4396978"/>
                <a:ext cx="848738" cy="835290"/>
              </a:xfrm>
              <a:prstGeom prst="rect">
                <a:avLst/>
              </a:prstGeom>
              <a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矩形 45"/>
              <p:cNvSpPr/>
              <p:nvPr/>
            </p:nvSpPr>
            <p:spPr>
              <a:xfrm>
                <a:off x="11520000" y="4396978"/>
                <a:ext cx="848738" cy="835290"/>
              </a:xfrm>
              <a:prstGeom prst="rect">
                <a:avLst/>
              </a:prstGeom>
              <a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r="-6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矩形 46"/>
              <p:cNvSpPr/>
              <p:nvPr/>
            </p:nvSpPr>
            <p:spPr>
              <a:xfrm>
                <a:off x="11520000" y="2116821"/>
                <a:ext cx="848738" cy="835290"/>
              </a:xfrm>
              <a:prstGeom prst="rect">
                <a:avLst/>
              </a:prstGeom>
              <a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1000" r="-2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48" name="任意多边形 47"/>
            <p:cNvSpPr/>
            <p:nvPr/>
          </p:nvSpPr>
          <p:spPr>
            <a:xfrm>
              <a:off x="4451785" y="2111923"/>
              <a:ext cx="84511" cy="3527390"/>
            </a:xfrm>
            <a:custGeom>
              <a:avLst/>
              <a:gdLst>
                <a:gd name="connsiteX0" fmla="*/ 0 w 951619"/>
                <a:gd name="connsiteY0" fmla="*/ 0 h 138841"/>
                <a:gd name="connsiteX1" fmla="*/ 951619 w 951619"/>
                <a:gd name="connsiteY1" fmla="*/ 0 h 138841"/>
                <a:gd name="connsiteX2" fmla="*/ 951619 w 951619"/>
                <a:gd name="connsiteY2" fmla="*/ 138841 h 138841"/>
                <a:gd name="connsiteX3" fmla="*/ 0 w 951619"/>
                <a:gd name="connsiteY3" fmla="*/ 138841 h 138841"/>
                <a:gd name="connsiteX4" fmla="*/ 0 w 951619"/>
                <a:gd name="connsiteY4" fmla="*/ 0 h 13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19" h="138841">
                  <a:moveTo>
                    <a:pt x="0" y="0"/>
                  </a:moveTo>
                  <a:lnTo>
                    <a:pt x="951619" y="0"/>
                  </a:lnTo>
                  <a:lnTo>
                    <a:pt x="951619" y="138841"/>
                  </a:lnTo>
                  <a:lnTo>
                    <a:pt x="0" y="1388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8/23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77577"/>
              </p:ext>
            </p:extLst>
          </p:nvPr>
        </p:nvGraphicFramePr>
        <p:xfrm>
          <a:off x="4914900" y="2654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45" imgW="914400" imgH="198720" progId="Equation.DSMT4">
                  <p:embed/>
                </p:oleObj>
              </mc:Choice>
              <mc:Fallback>
                <p:oleObj name="Equation" r:id="rId4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914900" y="2654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圆角矩形 7"/>
          <p:cNvSpPr/>
          <p:nvPr/>
        </p:nvSpPr>
        <p:spPr>
          <a:xfrm>
            <a:off x="208910" y="5601810"/>
            <a:ext cx="8736856" cy="87197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7"/>
              </a:buBlip>
            </a:pPr>
            <a:r>
              <a:rPr lang="en-US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[1]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A Fusion Approach for Efficient Human Skin Detection </a:t>
            </a:r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W.R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. Tan, C.S. Chan, Y. Pratheepan and J. Condell </a:t>
            </a:r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IEEE 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Transactions on Industrial Informatics, vol.8(1):138-147 (T-II 2012</a:t>
            </a:r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7"/>
              </a:buBlip>
            </a:pPr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[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2] S. L. </a:t>
            </a:r>
            <a:r>
              <a:rPr lang="en-US" altLang="zh-CN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Phung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A. </a:t>
            </a:r>
            <a:r>
              <a:rPr lang="en-US" altLang="zh-CN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Bouzerdoum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and D. Chai, "Skin segmentation using color pixel classification: Analysis and comparison," IEEE Transactions on Pattern Analysis and Machine Intelligence, vol. 27, no. 1, pp. 148-154, </a:t>
            </a:r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2005</a:t>
            </a:r>
            <a:r>
              <a:rPr lang="en-US" altLang="zh-CN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73979" cy="7200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1.3 </a:t>
            </a:r>
            <a:r>
              <a:rPr lang="zh-CN" altLang="en-US" sz="3600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数据集与评价标准</a:t>
            </a:r>
            <a:endParaRPr lang="en-US" sz="3600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74" y="1332246"/>
            <a:ext cx="8516471" cy="53872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由于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视频格式数据进行手部真实值标定的困难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，采用了一种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任务导向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的评判方法。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抽取样本帧的方法，针对每步的处理结果进行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检测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成功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率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误检率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（错误发生率），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耗时情况的判定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447102" y="652542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en-US" altLang="zh-CN" dirty="0" smtClean="0">
                <a:solidFill>
                  <a:schemeClr val="bg1"/>
                </a:solidFill>
              </a:rPr>
              <a:t>/23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38" y="6581001"/>
            <a:ext cx="476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一种挥手识别系统的设计与实现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36619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5120</TotalTime>
  <Words>3237</Words>
  <Application>Microsoft Office PowerPoint</Application>
  <PresentationFormat>全屏显示(4:3)</PresentationFormat>
  <Paragraphs>372</Paragraphs>
  <Slides>26</Slides>
  <Notes>19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ＭＳ Ｐゴシック</vt:lpstr>
      <vt:lpstr>黑体</vt:lpstr>
      <vt:lpstr>华文楷体</vt:lpstr>
      <vt:lpstr>楷体</vt:lpstr>
      <vt:lpstr>SimSun</vt:lpstr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一种挥手识别系统的设计与实现</vt:lpstr>
      <vt:lpstr>内容提要</vt:lpstr>
      <vt:lpstr>1.1 为什么要识别挥手动作?</vt:lpstr>
      <vt:lpstr>1.2 一些相关的研究工作</vt:lpstr>
      <vt:lpstr>1.2 一些相关的研究工作</vt:lpstr>
      <vt:lpstr>1.2 一些相关的研究工作</vt:lpstr>
      <vt:lpstr>1.2 一些紧密相关的领域</vt:lpstr>
      <vt:lpstr>1.3 数据集与评价标准</vt:lpstr>
      <vt:lpstr>1.3 数据集与评价标准</vt:lpstr>
      <vt:lpstr>2.1 主要工作介绍 </vt:lpstr>
      <vt:lpstr>2.1一种基于人脸检测的肤色分割方法 </vt:lpstr>
      <vt:lpstr>2.2 改进的分水岭算法</vt:lpstr>
      <vt:lpstr>2.2 改进的分水岭算法</vt:lpstr>
      <vt:lpstr>2.3 曲率和指尖几何关系的指尖定位方法 </vt:lpstr>
      <vt:lpstr>2.3 曲率和指尖几何关系的指尖定位方法 </vt:lpstr>
      <vt:lpstr>2.4 周期性挥手动作识别方法 </vt:lpstr>
      <vt:lpstr>3.1 图像的肤色分割结果</vt:lpstr>
      <vt:lpstr>PowerPoint 演示文稿</vt:lpstr>
      <vt:lpstr>3.2 图像的手部区域检测结果</vt:lpstr>
      <vt:lpstr>3.3 图像的指尖定位结果</vt:lpstr>
      <vt:lpstr>3.3 视频中挥手动作识别结果</vt:lpstr>
      <vt:lpstr>3.3 视频中挥手动作识别结果</vt:lpstr>
      <vt:lpstr>3.4 研究现状总结</vt:lpstr>
      <vt:lpstr>3.4 研究现状总结</vt:lpstr>
      <vt:lpstr>3.5 关于应用</vt:lpstr>
      <vt:lpstr>3.6 未来发展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BING: Binarized Normed Gradients for Objectness Estimation at 300fps</dc:title>
  <dc:creator>MingMing Cheng</dc:creator>
  <cp:lastModifiedBy>zhao zekun</cp:lastModifiedBy>
  <cp:revision>320</cp:revision>
  <dcterms:created xsi:type="dcterms:W3CDTF">2014-04-15T14:23:17Z</dcterms:created>
  <dcterms:modified xsi:type="dcterms:W3CDTF">2018-06-07T17:01:22Z</dcterms:modified>
</cp:coreProperties>
</file>